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7" r:id="rId2"/>
    <p:sldId id="275" r:id="rId3"/>
    <p:sldId id="285" r:id="rId4"/>
    <p:sldId id="276" r:id="rId5"/>
    <p:sldId id="282" r:id="rId6"/>
    <p:sldId id="283" r:id="rId7"/>
    <p:sldId id="284" r:id="rId8"/>
    <p:sldId id="278" r:id="rId9"/>
    <p:sldId id="279" r:id="rId10"/>
    <p:sldId id="286" r:id="rId11"/>
    <p:sldId id="287" r:id="rId12"/>
    <p:sldId id="269" r:id="rId1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9966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4660"/>
  </p:normalViewPr>
  <p:slideViewPr>
    <p:cSldViewPr>
      <p:cViewPr>
        <p:scale>
          <a:sx n="100" d="100"/>
          <a:sy n="100" d="100"/>
        </p:scale>
        <p:origin x="-222" y="14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3DCF8-11DD-4C58-8455-571AF049AF6F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E813-9186-4C29-9975-94C710C5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7/3/2017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fuekZ.k@ejEer" TargetMode="External"/><Relationship Id="rId7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eqjkjhyky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oekZ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888226" y="7239000"/>
            <a:ext cx="30526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JUNE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-2017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  <p:pic>
        <p:nvPicPr>
          <p:cNvPr id="18" name="Picture 17" descr="C:\Users\yashyashvi\Desktop\np 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3810000"/>
            <a:ext cx="30480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2931" y="304800"/>
            <a:ext cx="2892138" cy="369332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DevLys 010" pitchFamily="2" charset="0"/>
              </a:rPr>
              <a:t>eq</a:t>
            </a:r>
            <a:r>
              <a:rPr lang="en-US" dirty="0" smtClean="0">
                <a:solidFill>
                  <a:srgbClr val="FFC000"/>
                </a:solidFill>
                <a:latin typeface="DevLys 010" pitchFamily="2" charset="0"/>
              </a:rPr>
              <a:t>[;ea=h '</a:t>
            </a:r>
            <a:r>
              <a:rPr lang="en-US" dirty="0" err="1" smtClean="0">
                <a:solidFill>
                  <a:srgbClr val="FFC000"/>
                </a:solidFill>
                <a:latin typeface="DevLys 010" pitchFamily="2" charset="0"/>
              </a:rPr>
              <a:t>kgjh</a:t>
            </a:r>
            <a:r>
              <a:rPr lang="en-US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DevLys 010" pitchFamily="2" charset="0"/>
              </a:rPr>
              <a:t>tu</a:t>
            </a:r>
            <a:r>
              <a:rPr lang="en-US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DevLys 010" pitchFamily="2" charset="0"/>
              </a:rPr>
              <a:t>dY;k.k</a:t>
            </a:r>
            <a:r>
              <a:rPr lang="en-US" dirty="0" smtClean="0">
                <a:solidFill>
                  <a:srgbClr val="FFC000"/>
                </a:solidFill>
                <a:latin typeface="DevLys 010" pitchFamily="2" charset="0"/>
              </a:rPr>
              <a:t> ;</a:t>
            </a:r>
            <a:r>
              <a:rPr lang="en-US" dirty="0" err="1" smtClean="0">
                <a:solidFill>
                  <a:srgbClr val="FFC000"/>
                </a:solidFill>
                <a:latin typeface="DevLys 010" pitchFamily="2" charset="0"/>
              </a:rPr>
              <a:t>kstuk</a:t>
            </a:r>
            <a:r>
              <a:rPr lang="en-US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1" y="762001"/>
            <a:ext cx="6009979" cy="98488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eq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[;ea=h '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kgjh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tu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dY;k.k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;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kstuk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ds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vUrxZr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vke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turk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dh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leL;k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,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oa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iV~Vk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forj.k</a:t>
            </a:r>
            <a:endParaRPr lang="en-US" sz="1400" dirty="0" smtClean="0">
              <a:solidFill>
                <a:srgbClr val="FF0000"/>
              </a:solidFill>
              <a:latin typeface="DevLys 010" pitchFamily="2" charset="0"/>
            </a:endParaRPr>
          </a:p>
          <a:p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vkfn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vusd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dk;Z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izR;sd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okMZ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esa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f’kfoj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yxkdj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fd;s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tk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jgs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gS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DevLys 010" pitchFamily="2" charset="0"/>
              </a:rPr>
              <a:t>^^’</a:t>
            </a:r>
            <a:r>
              <a:rPr lang="en-US" sz="1200" dirty="0" err="1" smtClean="0">
                <a:solidFill>
                  <a:srgbClr val="FF0000"/>
                </a:solidFill>
                <a:latin typeface="DevLys 010" pitchFamily="2" charset="0"/>
              </a:rPr>
              <a:t>kgjh</a:t>
            </a:r>
            <a:r>
              <a:rPr lang="en-US" sz="12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DevLys 010" pitchFamily="2" charset="0"/>
              </a:rPr>
              <a:t>tu</a:t>
            </a:r>
            <a:r>
              <a:rPr lang="en-US" sz="12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DevLys 010" pitchFamily="2" charset="0"/>
              </a:rPr>
              <a:t>dY;k.k</a:t>
            </a:r>
            <a:r>
              <a:rPr lang="en-US" sz="12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DevLys 010" pitchFamily="2" charset="0"/>
              </a:rPr>
              <a:t>f’kfoj</a:t>
            </a:r>
            <a:r>
              <a:rPr lang="en-US" sz="1200" dirty="0" smtClean="0">
                <a:solidFill>
                  <a:srgbClr val="FF0000"/>
                </a:solidFill>
                <a:latin typeface="DevLys 010" pitchFamily="2" charset="0"/>
              </a:rPr>
              <a:t>^^</a:t>
            </a:r>
            <a:r>
              <a:rPr lang="en-US" sz="1400" dirty="0" err="1" smtClean="0">
                <a:solidFill>
                  <a:srgbClr val="00B050"/>
                </a:solidFill>
                <a:latin typeface="DevLys 010" pitchFamily="2" charset="0"/>
              </a:rPr>
              <a:t>dk</a:t>
            </a:r>
            <a:r>
              <a:rPr lang="en-US" sz="1400" dirty="0" smtClean="0">
                <a:solidFill>
                  <a:srgbClr val="00B05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DevLys 010" pitchFamily="2" charset="0"/>
              </a:rPr>
              <a:t>vk;kstu</a:t>
            </a:r>
            <a:r>
              <a:rPr lang="en-US" sz="1400" dirty="0" smtClean="0">
                <a:solidFill>
                  <a:srgbClr val="00B050"/>
                </a:solidFill>
                <a:latin typeface="DevLys 010" pitchFamily="2" charset="0"/>
              </a:rPr>
              <a:t>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DevLys 010" pitchFamily="2" charset="0"/>
              </a:rPr>
              <a:t>¼fnukda 10-05-2017&amp;10-07-2017½ rd </a:t>
            </a:r>
            <a:r>
              <a:rPr lang="en-US" sz="1400" dirty="0" err="1" smtClean="0">
                <a:solidFill>
                  <a:srgbClr val="00B050"/>
                </a:solidFill>
                <a:latin typeface="DevLys 010" pitchFamily="2" charset="0"/>
              </a:rPr>
              <a:t>gSaA</a:t>
            </a:r>
            <a:endParaRPr lang="en-US" sz="1400" dirty="0" smtClean="0">
              <a:solidFill>
                <a:srgbClr val="00B050"/>
              </a:solidFill>
              <a:latin typeface="DevLys 010" pitchFamily="2" charset="0"/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145268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f’kfoj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fuEufyf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[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kr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leL;kvks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lek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kku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gS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906049"/>
            <a:ext cx="5257800" cy="5868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5000"/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vkoklh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{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=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ksa@d`f"k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Hkwfe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vkoklh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dkWyksfu;ksa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Hkhrj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xSj&amp;vkoklh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xfrfof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k;ksa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fu;fefrdj.k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LVsV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xzk.V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,DV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vUrxZr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iV~Vs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kkapk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Hkwfe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vkoaVu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fudk;ksa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}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kjk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uhyke@vkoaVu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fd;s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x;s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k.Mksa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c&lt;s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, {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=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Qy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fu;eu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fnukad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31-12-15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iwoZ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90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oxZehVj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rd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k.Mksa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cus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vkoklksa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lSVcSd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fu;eu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k.Mksa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iquZxBu@mifoHkktu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cdk;k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yht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o ,d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eq’r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yht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tek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djkus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yht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eqfDr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izek.k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=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uxjh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fodkl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dh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C;kt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kkfLr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dh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jkf’k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NwV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nsdj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olwyh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k.Mksa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uke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gLrkarj.k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tUe&amp;e`R;q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izek.k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=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fd;k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tUe&amp;e`R;q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iath;u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LoPNrk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vfHk;ku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tkx:drk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fodkl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rFkk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kgj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kqys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kkSp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eqDr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fd;s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tkus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O;fDrxr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kkSpky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?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kjsyw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bdkbZ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lkeqnkf;d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kkSpky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LFky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fpfUgdj.k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Lohd`fr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lhojst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duSD’ku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vkosnu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=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izkIr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]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Lohd`fr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djukA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[;ea=h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LokoyEcu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vfHk;ku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dh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fdz;kfUofr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ckoMh@ty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L=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ksrksa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p;u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rFkk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o"kkZ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laxzg.k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lajpuk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jktdh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Hkouksa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p;u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vko’;d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Lohd`fr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gkmflax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Qksj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fe’ku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rgr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vkfFkZd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n`f"V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detksj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oxZ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Js.kh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k.M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ykHkkFkhZ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kkfjr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O;fDrxr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vkokl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vuqnku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_.k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tqMk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C;kt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vuqnku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;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kstuk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vkosnu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izkIr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Lohd`fr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okMZ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cs?kj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O;fDr;ksa@ifjokjksa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dh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igpku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vkokl@vkJ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LFky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izLrko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rS;kj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endParaRPr lang="en-US" sz="1400" dirty="0" smtClean="0">
              <a:latin typeface="DevLys 010" pitchFamily="2" charset="0"/>
              <a:ea typeface="MS Mincho" pitchFamily="49" charset="-128"/>
              <a:cs typeface="Times New Roman" pitchFamily="18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jk"Vh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kgjh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vkthfodk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fe’ku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rgr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Lo;a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lgk;rk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lewg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xBu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]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dkS’ky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fodkl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izf’k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{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;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qokvksa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p;uhdj.k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vkosnu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izkIr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]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Lo&amp;jkstxkj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_.k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fnyokus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ckcr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vkosnu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izkIr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Lohd`fr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djukA</a:t>
            </a:r>
            <a:endParaRPr lang="en-US" sz="1400" dirty="0" smtClean="0">
              <a:latin typeface="DevLys 010" pitchFamily="2" charset="0"/>
              <a:ea typeface="MS Mincho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304800"/>
          <a:ext cx="5813552" cy="1728979"/>
        </p:xfrm>
        <a:graphic>
          <a:graphicData uri="http://schemas.openxmlformats.org/drawingml/2006/table">
            <a:tbl>
              <a:tblPr/>
              <a:tblGrid>
                <a:gridCol w="321075"/>
                <a:gridCol w="997427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</a:tblGrid>
              <a:tr h="187087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dk;kZy</a:t>
                      </a:r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; </a:t>
                      </a:r>
                      <a:r>
                        <a:rPr lang="en-US" sz="1200" b="1" i="0" u="sng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uxj</a:t>
                      </a:r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1" i="0" u="sng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ifj"kn</a:t>
                      </a:r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] </a:t>
                      </a:r>
                      <a:r>
                        <a:rPr lang="en-US" sz="1200" b="1" i="0" u="sng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vyoj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087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f'kfoj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dSaEi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izxfr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fjiksVZ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10-05-2017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ls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28-06-2017</a:t>
                      </a:r>
                    </a:p>
                  </a:txBody>
                  <a:tcPr marL="4207" marR="4207" marT="4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087">
                <a:tc gridSpan="16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65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DevLys 010"/>
                        </a:rPr>
                        <a:t>Ø-la-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laLFkku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iV~Vk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 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yht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eqfDr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izzek.k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=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uke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ifjorZu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Hkou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fuekZ.k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Lohd`fr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dCtk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=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iquZxBu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@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</a:b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mifoHkktu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[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kkWpk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Hkwfe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87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DevLys 01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uxj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ifj"kn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vyoj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3124200"/>
          <a:ext cx="6302570" cy="1977385"/>
        </p:xfrm>
        <a:graphic>
          <a:graphicData uri="http://schemas.openxmlformats.org/drawingml/2006/table">
            <a:tbl>
              <a:tblPr/>
              <a:tblGrid>
                <a:gridCol w="35156"/>
                <a:gridCol w="444269"/>
                <a:gridCol w="304800"/>
                <a:gridCol w="228600"/>
                <a:gridCol w="358232"/>
                <a:gridCol w="403768"/>
                <a:gridCol w="381000"/>
                <a:gridCol w="308506"/>
                <a:gridCol w="215278"/>
                <a:gridCol w="217136"/>
                <a:gridCol w="193009"/>
                <a:gridCol w="193009"/>
                <a:gridCol w="320862"/>
                <a:gridCol w="228600"/>
                <a:gridCol w="228600"/>
                <a:gridCol w="228600"/>
                <a:gridCol w="184344"/>
                <a:gridCol w="228600"/>
                <a:gridCol w="228600"/>
                <a:gridCol w="304800"/>
                <a:gridCol w="381000"/>
                <a:gridCol w="366030"/>
                <a:gridCol w="284582"/>
                <a:gridCol w="35189"/>
              </a:tblGrid>
              <a:tr h="105365">
                <a:tc gridSpan="22">
                  <a:txBody>
                    <a:bodyPr/>
                    <a:lstStyle/>
                    <a:p>
                      <a:pPr algn="ctr" fontAlgn="b"/>
                      <a:endParaRPr lang="en-US" sz="400" b="1" i="0" u="sng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365">
                <a:tc gridSpan="22"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7470"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laLFkku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dPph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cLrh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LVsV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xzkUV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,DV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iV~Vs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tUe e`R;q izek.k i=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fookg iath;u 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;w0Mh0,p0 VSDl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O;fDrxr$ lkeqnkf;d 'kkSpky; izxfr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vks-Mh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-,Q-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izxfr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fjiksVZ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?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kj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?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kj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dpjk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laxzg.k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izxfr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lhojst dusD'ku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gkmflax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QkWj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fe'ku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vuqnku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1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8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uxj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ifj"kn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vyoj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45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57200"/>
            <a:ext cx="4191000" cy="32004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5600"/>
            <a:ext cx="5791200" cy="2286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2627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2135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2095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446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rFkk</a:t>
            </a:r>
            <a:r>
              <a:rPr lang="en-US" sz="6400" dirty="0" smtClean="0">
                <a:latin typeface="DevLys 010" pitchFamily="2" charset="0"/>
              </a:rPr>
              <a:t> 270 </a:t>
            </a:r>
            <a:r>
              <a:rPr lang="en-US" sz="6400" dirty="0" err="1" smtClean="0">
                <a:latin typeface="DevLys 010" pitchFamily="2" charset="0"/>
              </a:rPr>
              <a:t>fuekZ.kk</a:t>
            </a:r>
            <a:r>
              <a:rPr lang="en-US" sz="6400" dirty="0" smtClean="0">
                <a:latin typeface="DevLys 010" pitchFamily="2" charset="0"/>
              </a:rPr>
              <a:t>/</a:t>
            </a:r>
            <a:r>
              <a:rPr lang="en-US" sz="6400" dirty="0" err="1" smtClean="0">
                <a:latin typeface="DevLys 010" pitchFamily="2" charset="0"/>
              </a:rPr>
              <a:t>khu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o </a:t>
            </a:r>
            <a:r>
              <a:rPr lang="en-US" sz="6400" dirty="0" err="1" smtClean="0">
                <a:latin typeface="DevLys 010" pitchFamily="2" charset="0"/>
              </a:rPr>
              <a:t>fo’o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i;kZoj.k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fnol</a:t>
            </a:r>
            <a:r>
              <a:rPr lang="en-US" sz="6400" dirty="0" smtClean="0">
                <a:latin typeface="DevLys 010" pitchFamily="2" charset="0"/>
              </a:rPr>
              <a:t> 5 </a:t>
            </a:r>
            <a:r>
              <a:rPr lang="en-US" sz="6400" dirty="0" err="1" smtClean="0">
                <a:latin typeface="DevLys 010" pitchFamily="2" charset="0"/>
              </a:rPr>
              <a:t>twu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</a:t>
            </a:r>
            <a:r>
              <a:rPr lang="en-US" sz="6400" dirty="0" smtClean="0">
                <a:latin typeface="DevLys 010" pitchFamily="2" charset="0"/>
              </a:rPr>
              <a:t>= o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Hkh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forfjr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x;sA</a:t>
            </a:r>
            <a:r>
              <a:rPr lang="en-US" sz="6400" dirty="0" smtClean="0">
                <a:latin typeface="DevLys 010" pitchFamily="2" charset="0"/>
              </a:rPr>
              <a:t>  </a:t>
            </a: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762000"/>
            <a:ext cx="1752600" cy="1676400"/>
          </a:xfrm>
          <a:prstGeom prst="rect">
            <a:avLst/>
          </a:prstGeom>
          <a:noFill/>
        </p:spPr>
      </p:pic>
      <p:pic>
        <p:nvPicPr>
          <p:cNvPr id="11266" name="Picture 2" descr="C:\Users\yashyashvi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28600"/>
            <a:ext cx="2743200" cy="2381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" name="Picture 4" descr="C:\Users\yashyashvi\Desktop\EVS\IMG_20170605_0930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5334000"/>
            <a:ext cx="2667000" cy="2000251"/>
          </a:xfrm>
          <a:prstGeom prst="rect">
            <a:avLst/>
          </a:prstGeom>
          <a:noFill/>
        </p:spPr>
      </p:pic>
      <p:pic>
        <p:nvPicPr>
          <p:cNvPr id="4" name="Picture 5" descr="C:\Users\yashyashvi\Desktop\EVS\IMG_20170605_102216_HD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1" y="5334000"/>
            <a:ext cx="2663825" cy="1997869"/>
          </a:xfrm>
          <a:prstGeom prst="rect">
            <a:avLst/>
          </a:prstGeom>
          <a:noFill/>
        </p:spPr>
      </p:pic>
      <p:pic>
        <p:nvPicPr>
          <p:cNvPr id="1030" name="Picture 6" descr="C:\Users\yashyashvi\Desktop\EVS\IMG_20170605_103715_HD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7391400"/>
            <a:ext cx="2057400" cy="1600200"/>
          </a:xfrm>
          <a:prstGeom prst="rect">
            <a:avLst/>
          </a:prstGeom>
          <a:noFill/>
        </p:spPr>
      </p:pic>
      <p:pic>
        <p:nvPicPr>
          <p:cNvPr id="1031" name="Picture 7" descr="C:\Users\yashyashvi\Desktop\EVS\IMG-20170607-WA000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1" y="7391400"/>
            <a:ext cx="1838325" cy="1600200"/>
          </a:xfrm>
          <a:prstGeom prst="rect">
            <a:avLst/>
          </a:prstGeom>
          <a:noFill/>
        </p:spPr>
      </p:pic>
      <p:pic>
        <p:nvPicPr>
          <p:cNvPr id="1032" name="Picture 8" descr="C:\Users\yashyashvi\Desktop\EVS\IMG_20170605_092833_HDR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93770" y="7391400"/>
            <a:ext cx="1254631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152401"/>
            <a:ext cx="5486400" cy="2831544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tkosxkA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r>
              <a:rPr lang="en-US" sz="1600" dirty="0" smtClean="0">
                <a:latin typeface="DevLys 010" pitchFamily="2" charset="0"/>
              </a:rPr>
              <a:t> dh f}</a:t>
            </a:r>
            <a:r>
              <a:rPr lang="en-US" sz="1600" dirty="0" err="1" smtClean="0">
                <a:latin typeface="DevLys 010" pitchFamily="2" charset="0"/>
              </a:rPr>
              <a:t>rh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o"kZxkaB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lkbZfdy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izfr;ksfxrk</a:t>
            </a:r>
            <a:r>
              <a:rPr lang="en-US" sz="1600" dirty="0" smtClean="0">
                <a:latin typeface="DevLys 010" pitchFamily="2" charset="0"/>
              </a:rPr>
              <a:t> ,</a:t>
            </a:r>
            <a:r>
              <a:rPr lang="en-US" sz="1600" dirty="0" err="1" smtClean="0">
                <a:latin typeface="DevLys 010" pitchFamily="2" charset="0"/>
              </a:rPr>
              <a:t>oa</a:t>
            </a:r>
            <a:r>
              <a:rPr lang="en-US" sz="1600" dirty="0" smtClean="0">
                <a:latin typeface="DevLys 010" pitchFamily="2" charset="0"/>
              </a:rPr>
              <a:t> Mk</a:t>
            </a:r>
            <a:r>
              <a:rPr lang="en-US" sz="1600" dirty="0" smtClean="0">
                <a:latin typeface="DevLys 010"/>
              </a:rPr>
              <a:t>ªªª</a:t>
            </a:r>
            <a:r>
              <a:rPr lang="en-US" sz="1600" dirty="0" err="1" smtClean="0">
                <a:latin typeface="DevLys 010"/>
              </a:rPr>
              <a:t>bzax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izfr;ksfxrk</a:t>
            </a:r>
            <a:r>
              <a:rPr lang="en-US" sz="1600" dirty="0" smtClean="0">
                <a:latin typeface="DevLys 010"/>
              </a:rPr>
              <a:t> </a:t>
            </a:r>
          </a:p>
          <a:p>
            <a:pPr lvl="0"/>
            <a:r>
              <a:rPr lang="en-US" sz="1600" dirty="0" err="1" smtClean="0">
                <a:latin typeface="DevLys 010"/>
              </a:rPr>
              <a:t>Dk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vk;kstu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fd;k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x;kA</a:t>
            </a:r>
            <a:endParaRPr lang="en-US" sz="1600" dirty="0" smtClean="0">
              <a:latin typeface="DevLys 010" pitchFamily="2" charset="0"/>
            </a:endParaRP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572000"/>
            <a:ext cx="5486400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159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018472"/>
            <a:ext cx="55626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13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ekpZ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2705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izksiVhZ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1075</a:t>
            </a:r>
            <a:r>
              <a:rPr lang="en-US" sz="1500" dirty="0" smtClean="0">
                <a:latin typeface="DevLys 010" pitchFamily="2" charset="0"/>
              </a:rPr>
              <a:t> 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smtClean="0">
                <a:latin typeface="DevLys 010" pitchFamily="2" charset="0"/>
              </a:rPr>
              <a:t> 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7295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599" y="152401"/>
          <a:ext cx="5638800" cy="804730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83917"/>
                <a:gridCol w="343927"/>
                <a:gridCol w="343927"/>
                <a:gridCol w="1071773"/>
                <a:gridCol w="383917"/>
                <a:gridCol w="383917"/>
                <a:gridCol w="383917"/>
                <a:gridCol w="487898"/>
                <a:gridCol w="255945"/>
                <a:gridCol w="287940"/>
                <a:gridCol w="399916"/>
                <a:gridCol w="399916"/>
                <a:gridCol w="511890"/>
              </a:tblGrid>
              <a:tr h="145243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/>
                        <a:t>Progress of works under MJSA ( Urban)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</a:tr>
              <a:tr h="20327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District:-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 err="1"/>
                        <a:t>Alwar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</a:tr>
              <a:tr h="2048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Municipal Town :-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MUNICIPAL COUNCIL ALWAR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</a:tr>
              <a:tr h="1096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</a:tr>
              <a:tr h="3230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Sr. No.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DISTRICT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TOWN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Name of work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Work Order details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/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Date of start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Date of completion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/>
                        <a:t>% Physical Progress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Expenditure incurred in Lakh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ctr"/>
                </a:tc>
              </a:tr>
              <a:tr h="216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Amount  in Lakh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Agency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/>
                        <a:t>75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Comp.        ( date)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A.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RTWHS(2016-17)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03" marR="3003" marT="3003" marB="0" anchor="b"/>
                </a:tc>
              </a:tr>
              <a:tr h="4297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/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Alwar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Alwar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Construction of Rain Water Harvesting Structure in Community Hall Malviya Nagar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2.42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M/s chotu const. &amp; gen. suppliers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20.01.2017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19.03.2017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17.03.2017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4297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/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Alwar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Alwar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/>
                        <a:t>Construction of Rain Water Harvesting Structure in Community Hall </a:t>
                      </a:r>
                      <a:r>
                        <a:rPr lang="en-US" sz="700" u="none" strike="noStrike" dirty="0" err="1"/>
                        <a:t>Shanti</a:t>
                      </a:r>
                      <a:r>
                        <a:rPr lang="en-US" sz="700" u="none" strike="noStrike" dirty="0"/>
                        <a:t> </a:t>
                      </a:r>
                      <a:r>
                        <a:rPr lang="en-US" sz="700" u="none" strike="noStrike" dirty="0" err="1"/>
                        <a:t>Kunj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2.42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M/s chotu const. &amp; gen. suppliers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20.01.2017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19.03.2017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/>
                        <a:t>18.03.2017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6126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community hall Lal Khan behind Yashwant School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Amit Kumar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06.04.2017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05.06.2017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490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Community Hall 10 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M.K contractor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21.01.2017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20.03.2017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18.03.2017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490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 err="1"/>
                        <a:t>Alwar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UIT Stor New Building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girish kr. Gupta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18.01.2017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17.03.2017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15.03.2017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6126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Government ITI College, Kali Mori Phatak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Arsad khan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16.02.2017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15.04.2017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90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6126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Government Polotenic College, Kali Mori Phatak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Ashok Kr. Modi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08.03.2017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07.05.2017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6031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/>
                        <a:t>Construction of Rain Water Harvesting Structure in </a:t>
                      </a:r>
                      <a:r>
                        <a:rPr lang="en-US" sz="800" u="none" strike="noStrike" dirty="0" err="1"/>
                        <a:t>Mewat</a:t>
                      </a:r>
                      <a:r>
                        <a:rPr lang="en-US" sz="800" u="none" strike="noStrike" dirty="0"/>
                        <a:t> </a:t>
                      </a:r>
                      <a:r>
                        <a:rPr lang="en-US" sz="800" u="none" strike="noStrike" dirty="0" err="1"/>
                        <a:t>Balika</a:t>
                      </a:r>
                      <a:r>
                        <a:rPr lang="en-US" sz="800" u="none" strike="noStrike" dirty="0"/>
                        <a:t> Hostel </a:t>
                      </a:r>
                      <a:r>
                        <a:rPr lang="en-US" sz="800" u="none" strike="noStrike" dirty="0" err="1"/>
                        <a:t>Arawa</a:t>
                      </a:r>
                      <a:r>
                        <a:rPr lang="en-US" sz="900" u="none" strike="noStrike" dirty="0" err="1"/>
                        <a:t>l</a:t>
                      </a:r>
                      <a:r>
                        <a:rPr lang="en-US" sz="800" u="none" strike="noStrike" dirty="0" err="1"/>
                        <a:t>i</a:t>
                      </a:r>
                      <a:r>
                        <a:rPr lang="en-US" sz="800" u="none" strike="noStrike" dirty="0"/>
                        <a:t> </a:t>
                      </a:r>
                      <a:r>
                        <a:rPr lang="en-US" sz="800" u="none" strike="noStrike" dirty="0" err="1"/>
                        <a:t>vihar</a:t>
                      </a:r>
                      <a:r>
                        <a:rPr lang="en-US" sz="800" u="none" strike="noStrike" dirty="0"/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2.42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490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Ambedkar Hostel Khudanpuri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490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RUIDP Office Ambedkar Nagar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Ashok Kr. Modi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27.03.2017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26.05.2017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490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UIT Staff Quarter Budh vihar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490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Community hall Kabir Colony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  <a:tr h="490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/>
                        <a:t>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/>
                        <a:t>Construction of Rain Water Harvesting Structure in EWS </a:t>
                      </a:r>
                      <a:r>
                        <a:rPr lang="en-US" sz="800" u="none" strike="noStrike" dirty="0" err="1"/>
                        <a:t>Awas</a:t>
                      </a:r>
                      <a:r>
                        <a:rPr lang="en-US" sz="800" u="none" strike="noStrike" dirty="0"/>
                        <a:t> </a:t>
                      </a:r>
                      <a:r>
                        <a:rPr lang="en-US" sz="800" u="none" strike="noStrike" dirty="0" err="1"/>
                        <a:t>Budh</a:t>
                      </a:r>
                      <a:r>
                        <a:rPr lang="en-US" sz="800" u="none" strike="noStrike" dirty="0"/>
                        <a:t> </a:t>
                      </a:r>
                      <a:r>
                        <a:rPr lang="en-US" sz="800" u="none" strike="noStrike" dirty="0" err="1"/>
                        <a:t>vihar</a:t>
                      </a:r>
                      <a:r>
                        <a:rPr lang="en-US" sz="800" u="none" strike="noStrike" dirty="0"/>
                        <a:t> 3 </a:t>
                      </a:r>
                      <a:r>
                        <a:rPr lang="en-US" sz="800" u="none" strike="noStrike" dirty="0" err="1"/>
                        <a:t>Nos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6.84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003" marR="3003" marT="3003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397" y="304803"/>
          <a:ext cx="5638802" cy="8458196"/>
        </p:xfrm>
        <a:graphic>
          <a:graphicData uri="http://schemas.openxmlformats.org/drawingml/2006/table">
            <a:tbl>
              <a:tblPr/>
              <a:tblGrid>
                <a:gridCol w="351913"/>
                <a:gridCol w="351913"/>
                <a:gridCol w="351913"/>
                <a:gridCol w="1096662"/>
                <a:gridCol w="392835"/>
                <a:gridCol w="392835"/>
                <a:gridCol w="392835"/>
                <a:gridCol w="499225"/>
                <a:gridCol w="261889"/>
                <a:gridCol w="294625"/>
                <a:gridCol w="312358"/>
                <a:gridCol w="416021"/>
                <a:gridCol w="523778"/>
              </a:tblGrid>
              <a:tr h="7286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EWS Awas Arawali vihar Phase Ist &amp; II nd  6nos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13.69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Disst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Magistrate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Awas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2.28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iwoZ esa fufeZr gSA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Disst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S.P.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Aawas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2.28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Sikandar Kumar Saini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07.01.2017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06.02.2017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06.02.2017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2.11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ARG Qutar 2 Nos.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4.56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Sikandar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Kumar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Saini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07.01.2017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06.03.2017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06.03.2017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4.18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Government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Qutar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Surya Nagar 3 Nos.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7.27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Rajesh Kumar &amp; Company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28.01.2017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27.03.2017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27.03.2017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4.88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Distt. Collector Awas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2.42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iwoZ esa fufeZr gSA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Old Suchna Kendar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2.42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Rajesh Kumar &amp; Company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09.12.2016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08.01.2017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08.01.2017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2.42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Community Hall Ambedkar Circil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2.42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Rajesh Kumar &amp; Company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09.12.2016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08.01.2017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08.01.2017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2.42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Municipal Council Office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2.51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M/s. Veerendar Jain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09.12.2016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14.01.2017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14.01.2017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2.51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Upper Primary School Khudanpuri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2.28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Government Sec. School Naya Bass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2.28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M/S Mukesh Kumar Sharma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05.01.2017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27.02.2017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Layout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Girl Upper Primary School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Shivaji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Park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2.28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Alwar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Construction of Rain Water Harvesting Structure in Gouri Devi College 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2.51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46" marR="3646" marT="3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1" y="228605"/>
          <a:ext cx="5486401" cy="853439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2403"/>
                <a:gridCol w="342403"/>
                <a:gridCol w="342403"/>
                <a:gridCol w="1067020"/>
                <a:gridCol w="382217"/>
                <a:gridCol w="382217"/>
                <a:gridCol w="382217"/>
                <a:gridCol w="485733"/>
                <a:gridCol w="254811"/>
                <a:gridCol w="286662"/>
                <a:gridCol w="310551"/>
                <a:gridCol w="398142"/>
                <a:gridCol w="509622"/>
              </a:tblGrid>
              <a:tr h="5294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/>
                        <a:t>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Raj. Rishi College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2.51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6607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Babu Sobharam College 2 Nos.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5.02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634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S.M.D. School  2 Nos.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5.02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Mukesh Kumar Sharma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/>
                        <a:t>15.012017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27.02.2017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Layout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634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Khanna School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Mukesh Kumar Sharma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08.01.2017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27.02.2017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28.01.2017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634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31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Yashwant School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Mukesh Kumar Sharma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18.01.2017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27.02.2017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5294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Pratap School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Tiwari Construction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17.01.2017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27.02.2017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50%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6607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33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Upper Primary School Shivaji Park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Tiwari Construction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28.01.2017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27.02.2017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25.02.2017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634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34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Naveen Sr. Sec. School  2 No.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5.02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 Mukesh Kumar Sharma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10.01.2017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27.02.2017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634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Housing Board Office Bus Stand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iwoZ esa fufeZr gSA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5294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36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PRO Office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2.51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iwoZ esa fufeZr gSA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634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/>
                        <a:t>37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Construction of Rain Water Harvesting Structure in JVVNL Office 2 Nos.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5.02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M/s Kaushik enterprises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06.04.2017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04.07.2017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1351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Total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122.22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</a:tr>
              <a:tr h="2141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Bawaries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</a:tr>
              <a:tr h="424328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Repairing work of bawari at laal diggi near ghodha phare circle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4.86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M/s. Badrai Prasad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09.12.2016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28.02.2017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28.02.2017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4.77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1351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Total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4.86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</a:tr>
              <a:tr h="2141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Afforestation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</a:tr>
              <a:tr h="424328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Alwar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Afforestation work at forest block Bhakheda village Bhoogor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17.46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68" marR="3468" marT="3468" marB="0" anchor="ctr"/>
                </a:tc>
              </a:tr>
              <a:tr h="1351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Total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17.46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</a:tr>
              <a:tr h="1351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G. Total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144.54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68" marR="3468" marT="3468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04800"/>
            <a:ext cx="1676400" cy="1676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85660" y="468868"/>
            <a:ext cx="1686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uxj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ifj"kn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vyoj</a:t>
            </a:r>
            <a:r>
              <a:rPr lang="en-US" b="1" dirty="0" smtClean="0">
                <a:latin typeface="DevLys 010" pitchFamily="2" charset="0"/>
              </a:rPr>
              <a:t> </a:t>
            </a:r>
            <a:endParaRPr lang="en-US" b="1" dirty="0">
              <a:latin typeface="DevLys 01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1" y="914400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fofHkUu</a:t>
            </a:r>
            <a:r>
              <a:rPr lang="en-US" b="1" u="sng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fodkl</a:t>
            </a:r>
            <a:r>
              <a:rPr lang="en-US" b="1" u="sng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dk;Z</a:t>
            </a:r>
            <a:r>
              <a:rPr lang="en-US" b="1" u="sng" dirty="0" smtClean="0">
                <a:latin typeface="DevLys 010" pitchFamily="2" charset="0"/>
              </a:rPr>
              <a:t> </a:t>
            </a:r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990600" y="2057401"/>
            <a:ext cx="533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’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fofHkUu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LFkkuks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ik"kZn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ekax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vketu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lqfo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gsqrq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vko’;drkuqlkj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fodkl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djok;s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ftues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eq</a:t>
            </a:r>
            <a:r>
              <a:rPr lang="en-US" dirty="0" smtClean="0">
                <a:latin typeface="DevLys 010" pitchFamily="2" charset="0"/>
              </a:rPr>
              <a:t>[; :</a:t>
            </a:r>
            <a:r>
              <a:rPr lang="en-US" dirty="0" err="1" smtClean="0">
                <a:latin typeface="DevLys 010" pitchFamily="2" charset="0"/>
              </a:rPr>
              <a:t>Ik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lh-lh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lMd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fuekZ.k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ejEer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]</a:t>
            </a:r>
            <a:r>
              <a:rPr lang="en-US" dirty="0" err="1" smtClean="0">
                <a:latin typeface="DevLys 010" pitchFamily="2" charset="0"/>
              </a:rPr>
              <a:t>ukyh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  <a:hlinkClick r:id="rId3"/>
              </a:rPr>
              <a:t>fuekZ.k@ejEer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vLrirky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Ldwyks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fuekZ.k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QqVikFk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bUVjyksfdax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yxkus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ikdksZ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fofHkUu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ejEer</a:t>
            </a:r>
            <a:r>
              <a:rPr lang="en-US" dirty="0" smtClean="0">
                <a:latin typeface="DevLys 010" pitchFamily="2" charset="0"/>
              </a:rPr>
              <a:t> @</a:t>
            </a:r>
            <a:r>
              <a:rPr lang="en-US" dirty="0" err="1" smtClean="0">
                <a:latin typeface="DevLys 010" pitchFamily="2" charset="0"/>
              </a:rPr>
              <a:t>fodkl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djok;s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x;sA</a:t>
            </a:r>
            <a:endParaRPr lang="en-US" dirty="0">
              <a:latin typeface="DevLys 010" pitchFamily="2" charset="0"/>
            </a:endParaRPr>
          </a:p>
        </p:txBody>
      </p:sp>
      <p:pic>
        <p:nvPicPr>
          <p:cNvPr id="7" name="Picture 3" descr="C:\Users\yashyashvi\Desktop\road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886200"/>
            <a:ext cx="2590800" cy="1752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8" name="Picture 4" descr="C:\Users\yashyashvi\Desktop\schoo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3886200"/>
            <a:ext cx="2609850" cy="16859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762000" y="5943600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Lh-lh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lMd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Ldhe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u0 2</a:t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429000" y="5867402"/>
            <a:ext cx="3429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dejk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xka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/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kh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m0 ek0 fo0</a:t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endParaRPr lang="en-US" sz="1200" dirty="0"/>
          </a:p>
        </p:txBody>
      </p:sp>
      <p:pic>
        <p:nvPicPr>
          <p:cNvPr id="11" name="Picture 5" descr="C:\Users\yashyashvi\Desktop\nal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6324600"/>
            <a:ext cx="2590800" cy="1905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12" name="Picture 6" descr="C:\Users\yashyashvi\Desktop\nulm1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43350" y="6324600"/>
            <a:ext cx="2686050" cy="1905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457200" y="8544580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Ukkyh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f’ko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dkyksuh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429000" y="8559226"/>
            <a:ext cx="3429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bUVjyksfdax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VkbYl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yxkus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br>
              <a:rPr lang="en-US" sz="1600" dirty="0" smtClean="0">
                <a:latin typeface="DevLys 010" pitchFamily="2" charset="0"/>
                <a:cs typeface="Times New Roman" pitchFamily="18" charset="0"/>
              </a:rPr>
            </a:br>
            <a:endParaRPr lang="en-US" sz="1600" dirty="0"/>
          </a:p>
        </p:txBody>
      </p:sp>
      <p:sp>
        <p:nvSpPr>
          <p:cNvPr id="15" name="Down Arrow 14"/>
          <p:cNvSpPr/>
          <p:nvPr/>
        </p:nvSpPr>
        <p:spPr>
          <a:xfrm>
            <a:off x="5105401" y="55626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286001" y="56388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257800" y="82296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209800" y="82296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{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23]202 ,y-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FkhA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fnukad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20-04-2017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dsoy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19996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 5714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5194</TotalTime>
  <Words>2360</Words>
  <Application>Microsoft Office PowerPoint</Application>
  <PresentationFormat>On-screen Show (4:3)</PresentationFormat>
  <Paragraphs>838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yashyashvi</cp:lastModifiedBy>
  <cp:revision>808</cp:revision>
  <dcterms:created xsi:type="dcterms:W3CDTF">2006-08-16T00:00:00Z</dcterms:created>
  <dcterms:modified xsi:type="dcterms:W3CDTF">2017-07-03T04:32:00Z</dcterms:modified>
</cp:coreProperties>
</file>